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87C91C-3340-4EDF-B3C8-7EF9E2D943A9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273C39-DCA1-452B-8730-0A6C2C2A8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6405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73C39-DCA1-452B-8730-0A6C2C2A8AAF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A273C39-DCA1-452B-8730-0A6C2C2A8AAF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2A0074D-1E68-42C3-ADDC-7B384425EC78}" type="datetimeFigureOut">
              <a:rPr lang="en-US" smtClean="0"/>
              <a:t>8/1/2017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59CC577-EDF3-4E95-A937-0674E459581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3108" y="2285992"/>
            <a:ext cx="6572296" cy="2786082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การประชุมกลุ่มย่อย การเตรียมการในระดับพื้นที่เพื่อดำเนินโครงการเฝ้าระวังฯ วันที่ </a:t>
            </a:r>
            <a:r>
              <a:rPr lang="en-US" sz="3600" b="1" dirty="0" smtClean="0">
                <a:latin typeface="Angsana New" pitchFamily="18" charset="-34"/>
                <a:cs typeface="Angsana New" pitchFamily="18" charset="-34"/>
              </a:rPr>
              <a:t>31 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กรกฎาคม </a:t>
            </a:r>
            <a:r>
              <a:rPr lang="en-US" sz="3600" b="1" dirty="0" smtClean="0">
                <a:latin typeface="Angsana New" pitchFamily="18" charset="-34"/>
                <a:cs typeface="Angsana New" pitchFamily="18" charset="-34"/>
              </a:rPr>
              <a:t>2560</a:t>
            </a:r>
            <a:r>
              <a:rPr lang="en-US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en-US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b="1" dirty="0" smtClean="0">
                <a:latin typeface="Angsana New" pitchFamily="18" charset="-34"/>
                <a:cs typeface="Angsana New" pitchFamily="18" charset="-34"/>
              </a:rPr>
              <a:t>     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...สำนักป้องกันควบคุมโรคที่ </a:t>
            </a:r>
            <a:r>
              <a:rPr lang="en-US" sz="4000" b="1" dirty="0" smtClean="0">
                <a:latin typeface="Angsana New" pitchFamily="18" charset="-34"/>
                <a:cs typeface="Angsana New" pitchFamily="18" charset="-34"/>
              </a:rPr>
              <a:t>4 </a:t>
            </a:r>
            <a:r>
              <a:rPr lang="th-TH" sz="4000" b="1" dirty="0" smtClean="0">
                <a:latin typeface="Angsana New" pitchFamily="18" charset="-34"/>
                <a:cs typeface="Angsana New" pitchFamily="18" charset="-34"/>
              </a:rPr>
              <a:t>จ. สระบุรี...</a:t>
            </a:r>
            <a:endParaRPr lang="en-US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h-TH" dirty="0" smtClean="0"/>
          </a:p>
          <a:p>
            <a:endParaRPr lang="th-TH" dirty="0"/>
          </a:p>
          <a:p>
            <a:endParaRPr lang="th-TH" dirty="0" smtClean="0"/>
          </a:p>
          <a:p>
            <a:endParaRPr lang="th-TH" dirty="0"/>
          </a:p>
          <a:p>
            <a:endParaRPr lang="th-TH" dirty="0" smtClean="0"/>
          </a:p>
          <a:p>
            <a:endParaRPr lang="th-TH" dirty="0"/>
          </a:p>
          <a:p>
            <a:endParaRPr lang="th-TH" dirty="0" smtClean="0"/>
          </a:p>
          <a:p>
            <a:endParaRPr lang="th-TH" dirty="0"/>
          </a:p>
          <a:p>
            <a:endParaRPr lang="th-TH" dirty="0" smtClean="0"/>
          </a:p>
          <a:p>
            <a:endParaRPr lang="th-TH" dirty="0"/>
          </a:p>
          <a:p>
            <a:endParaRPr lang="th-TH" dirty="0" smtClean="0"/>
          </a:p>
          <a:p>
            <a:endParaRPr lang="th-TH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22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368412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แนวทางการประสานงานภายในโรงพยาบาล เพื่อให้เกิดความร่มมือ(แผนภูมิที่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หรือ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2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en-US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19" name="Content Placeholder 18"/>
          <p:cNvSpPr>
            <a:spLocks noGrp="1"/>
          </p:cNvSpPr>
          <p:nvPr>
            <p:ph sz="quarter" idx="4294967295"/>
          </p:nvPr>
        </p:nvSpPr>
        <p:spPr>
          <a:xfrm>
            <a:off x="0" y="214290"/>
            <a:ext cx="8858250" cy="5929354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      </a:t>
            </a:r>
            <a:endParaRPr lang="th-TH" sz="3200" b="1" u="sng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th-TH" sz="3200" b="1" u="sng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en-US" sz="3200" b="1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</a:p>
          <a:p>
            <a:pPr marL="514350" indent="-514350">
              <a:buNone/>
            </a:pPr>
            <a:r>
              <a:rPr lang="th-TH" sz="3200" b="1" i="1" dirty="0" smtClean="0">
                <a:latin typeface="Angsana New" pitchFamily="18" charset="-34"/>
                <a:cs typeface="Angsana New" pitchFamily="18" charset="-34"/>
              </a:rPr>
              <a:t>  ประเด็น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บางโรงพยาบาลการติดตามผู้ป่วยของ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OPD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มีความล่าช้า      </a:t>
            </a:r>
          </a:p>
          <a:p>
            <a:pPr marL="514350" indent="-514350">
              <a:buNone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            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: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กรณีที่เจ้าหน้าที่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TB clinic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ไม่อยู่ แล้ว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lab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ตรวจพบว่ามีผู้ป่วยตามเกณฑ์ ทำให้ไม่สามารถประสานเพื่อนำผู้ป่วยมาเข้าร่วมโครงการได้ในวันนั้น  </a:t>
            </a:r>
          </a:p>
          <a:p>
            <a:pPr marL="514350" indent="-514350">
              <a:buNone/>
            </a:pP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               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หนังสือ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แจ้ง ให้โรงพยาบาลทราบเรื่อง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EC</a:t>
            </a:r>
          </a:p>
          <a:p>
            <a:pPr marL="514350" indent="-514350">
              <a:buNone/>
            </a:pP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th-TH" sz="3200" b="1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None/>
            </a:pPr>
            <a:endParaRPr lang="th-TH" sz="3200" b="1" dirty="0" smtClean="0">
              <a:latin typeface="Angsana New" pitchFamily="18" charset="-34"/>
              <a:cs typeface="Angsana New" pitchFamily="18" charset="-34"/>
            </a:endParaRPr>
          </a:p>
          <a:p>
            <a:pPr marL="514350" indent="-514350">
              <a:buAutoNum type="arabicPeriod"/>
            </a:pPr>
            <a:endParaRPr lang="en-US" sz="3200" b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บทบาทหน้าที่ของผู้เกี่ยวข้องในโรงพยาบาล</a:t>
            </a:r>
            <a:endParaRPr lang="en-US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h-TH" sz="3200" i="1" dirty="0" smtClean="0">
                <a:latin typeface="Angsana New" pitchFamily="18" charset="-34"/>
                <a:cs typeface="Angsana New" pitchFamily="18" charset="-34"/>
              </a:rPr>
              <a:t>ประเด็น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: -</a:t>
            </a:r>
            <a:endParaRPr lang="en-US" sz="32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357166"/>
            <a:ext cx="7467600" cy="1143000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แนวทางการส่งเสริมให้มีผู้มีคุณสมบัติทุกรายยินดีเข้าร่วมโครงการ</a:t>
            </a:r>
            <a:br>
              <a:rPr lang="th-TH" sz="3200" b="1" dirty="0" smtClean="0">
                <a:latin typeface="Angsana New" pitchFamily="18" charset="-34"/>
                <a:cs typeface="Angsana New" pitchFamily="18" charset="-34"/>
              </a:rPr>
            </a:br>
            <a:endParaRPr lang="en-US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h-TH" sz="3200" i="1" dirty="0" smtClean="0">
                <a:latin typeface="Angsana New" pitchFamily="18" charset="-34"/>
                <a:cs typeface="Angsana New" pitchFamily="18" charset="-34"/>
              </a:rPr>
              <a:t>ประเด็น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มีความกังวลเกี่ยวกับการให้ผู้ป่วยเซ็นต์ยินยอมเข้าร่วมโครงการ เนื่องจากมีการกำหนดเป้าหมายไว้ที่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100% </a:t>
            </a:r>
            <a:endParaRPr lang="en-US" sz="3200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ตัวชี้วัดความก้าวหน้าการดำเนินงาน 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DRS 4 monitoring form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)</a:t>
            </a:r>
            <a:endParaRPr lang="en-US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h-TH" sz="3200" i="1" dirty="0" smtClean="0">
                <a:latin typeface="Angsana New" pitchFamily="18" charset="-34"/>
                <a:cs typeface="Angsana New" pitchFamily="18" charset="-34"/>
              </a:rPr>
              <a:t>ประเด็น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:</a:t>
            </a:r>
            <a:r>
              <a:rPr lang="en-US" sz="3200" i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มีข้อสงสัยในข้อ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10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จำนวนผู้ป่วยที่ผลตรวจพบว่าวัณโรคดื้อยา และได้รับการรักษาใน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เดือน หลังจากที่โรงพยาบาลได้รับแจ้งผล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ตรวจ นั้น วันที่นับเริ่มจากวันที่ผู้ป่วยขึ้นทะเบียนหรือ</a:t>
            </a:r>
            <a:r>
              <a:rPr lang="th-TH" sz="3200" smtClean="0">
                <a:latin typeface="Angsana New" pitchFamily="18" charset="-34"/>
                <a:cs typeface="Angsana New" pitchFamily="18" charset="-34"/>
              </a:rPr>
              <a:t>ได้รับยา</a:t>
            </a:r>
            <a:endParaRPr lang="en-US" sz="3600" i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571480"/>
            <a:ext cx="7467600" cy="2082792"/>
          </a:xfrm>
        </p:spPr>
        <p:txBody>
          <a:bodyPr>
            <a:normAutofit fontScale="90000"/>
          </a:bodyPr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ฝึกปฏิบัติการใช้แบบฟอร์ม </a:t>
            </a:r>
            <a:br>
              <a:rPr lang="th-TH" sz="32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DRS1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1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ID Form for new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, DRS 1.2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ID Form for previously </a:t>
            </a:r>
            <a:r>
              <a:rPr lang="en-US" sz="3200" b="1" dirty="0" err="1" smtClean="0">
                <a:latin typeface="Angsana New" pitchFamily="18" charset="-34"/>
                <a:cs typeface="Angsana New" pitchFamily="18" charset="-34"/>
              </a:rPr>
              <a:t>treadted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)</a:t>
            </a:r>
            <a:br>
              <a:rPr lang="th-TH" sz="3200" b="1" dirty="0" smtClean="0">
                <a:latin typeface="Angsana New" pitchFamily="18" charset="-34"/>
                <a:cs typeface="Angsana New" pitchFamily="18" charset="-34"/>
              </a:rPr>
            </a:b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/>
            </a:r>
            <a:br>
              <a:rPr lang="th-TH" sz="3200" b="1" dirty="0" smtClean="0">
                <a:latin typeface="Angsana New" pitchFamily="18" charset="-34"/>
                <a:cs typeface="Angsana New" pitchFamily="18" charset="-34"/>
              </a:rPr>
            </a:br>
            <a:endParaRPr lang="en-US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57364"/>
            <a:ext cx="7467600" cy="4616588"/>
          </a:xfrm>
        </p:spPr>
        <p:txBody>
          <a:bodyPr>
            <a:normAutofit/>
          </a:bodyPr>
          <a:lstStyle/>
          <a:p>
            <a:r>
              <a:rPr lang="th-TH" sz="3200" i="1" dirty="0" smtClean="0">
                <a:latin typeface="Angsana New" pitchFamily="18" charset="-34"/>
                <a:cs typeface="Angsana New" pitchFamily="18" charset="-34"/>
              </a:rPr>
              <a:t>ประเด็น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2800" dirty="0" smtClean="0">
                <a:latin typeface="Angsana New" pitchFamily="18" charset="-34"/>
                <a:cs typeface="Angsana New" pitchFamily="18" charset="-34"/>
              </a:rPr>
              <a:t>บางหัวข้อไม่สามารถกรอกข้อมูลให้ครบถ้วนได้</a:t>
            </a:r>
            <a:endParaRPr lang="en-US" sz="3200" i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ฝึกปฏิบัติการใช้แบบฟอร์ม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DRS 2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informed consent form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)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en-US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h-TH" sz="3200" i="1" dirty="0" smtClean="0">
                <a:latin typeface="Angsana New" pitchFamily="18" charset="-34"/>
                <a:cs typeface="Angsana New" pitchFamily="18" charset="-34"/>
              </a:rPr>
              <a:t>ประเด็น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:</a:t>
            </a:r>
            <a:endParaRPr lang="en-US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7467600" cy="1143000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ฝึกปฏิบัติการใช้แบบฟอร์ม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DRS 5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lab request form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)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 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h-TH" sz="3200" i="1" dirty="0" smtClean="0">
                <a:latin typeface="Angsana New" pitchFamily="18" charset="-34"/>
                <a:cs typeface="Angsana New" pitchFamily="18" charset="-34"/>
              </a:rPr>
              <a:t>ประเด็น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:</a:t>
            </a:r>
            <a:endParaRPr lang="en-US" sz="3200" i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0"/>
            <a:ext cx="7358114" cy="1785926"/>
          </a:xfrm>
        </p:spPr>
        <p:txBody>
          <a:bodyPr>
            <a:normAutofit/>
          </a:bodyPr>
          <a:lstStyle/>
          <a:p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การเก็บเสมหะที่โรงพยาบาลและการส่งเสมหะพร้อมแบบฟอร์ม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DRS 1.1 , 1.2 , 2 , 5 </a:t>
            </a:r>
            <a:r>
              <a:rPr lang="th-TH" sz="3200" b="1" dirty="0" smtClean="0">
                <a:latin typeface="Angsana New" pitchFamily="18" charset="-34"/>
                <a:cs typeface="Angsana New" pitchFamily="18" charset="-34"/>
              </a:rPr>
              <a:t>ถึงสำนักวัณโรคด้วยไปรษณีย์ </a:t>
            </a: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EMS</a:t>
            </a:r>
            <a:endParaRPr lang="en-US" sz="3200" b="1" dirty="0"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2285992"/>
            <a:ext cx="7467600" cy="4187960"/>
          </a:xfrm>
        </p:spPr>
        <p:txBody>
          <a:bodyPr>
            <a:normAutofit/>
          </a:bodyPr>
          <a:lstStyle/>
          <a:p>
            <a:r>
              <a:rPr lang="th-TH" sz="3200" i="1" dirty="0" smtClean="0">
                <a:latin typeface="Angsana New" pitchFamily="18" charset="-34"/>
                <a:cs typeface="Angsana New" pitchFamily="18" charset="-34"/>
              </a:rPr>
              <a:t>ประเด็น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: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สะดวกที่จะจัดส่ง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EMS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มาถึงสำนักวัณโรค แต่กังวล          เรื่องการเก็บเสมหะในกรณีที่ตรงกับวันศุกร์ </a:t>
            </a:r>
          </a:p>
          <a:p>
            <a:pPr>
              <a:buNone/>
            </a:pP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                  :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การจัดส่งไปรษณีย์นั้น ทางรพ.ใช้ระบบส่งผ่านงานบริหารของโรงพยาบาลซึ่งอาจกำหนดให้ส่งก่อนเวลา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10.00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น.นั้นได้ยาก และไปรษณีย์ที่เข้า รพ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.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มักจะเป็นเวลา 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11.00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น.</a:t>
            </a:r>
            <a:endParaRPr lang="en-US" sz="3200" dirty="0" smtClean="0">
              <a:latin typeface="Angsana New" pitchFamily="18" charset="-34"/>
              <a:cs typeface="Angsana New" pitchFamily="18" charset="-34"/>
            </a:endParaRPr>
          </a:p>
          <a:p>
            <a:pPr>
              <a:buNone/>
            </a:pP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                    :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บางกรณีไม่สามารถเก็บเสมหะถ้วยที่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en-US" sz="3200" dirty="0" smtClean="0">
                <a:latin typeface="Angsana New" pitchFamily="18" charset="-34"/>
                <a:cs typeface="Angsana New" pitchFamily="18" charset="-34"/>
              </a:rPr>
              <a:t>collect </a:t>
            </a: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) ได้ </a:t>
            </a:r>
            <a:endParaRPr lang="en-US" sz="3200" i="1" dirty="0">
              <a:latin typeface="Angsana New" pitchFamily="18" charset="-34"/>
              <a:cs typeface="Angsana New" pitchFamily="18" charset="-34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98</TotalTime>
  <Words>338</Words>
  <Application>Microsoft Office PowerPoint</Application>
  <PresentationFormat>On-screen Show (4:3)</PresentationFormat>
  <Paragraphs>49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Oriel</vt:lpstr>
      <vt:lpstr>การประชุมกลุ่มย่อย การเตรียมการในระดับพื้นที่เพื่อดำเนินโครงการเฝ้าระวังฯ วันที่ 31 กรกฎาคม 2560      ...สำนักป้องกันควบคุมโรคที่ 4 จ. สระบุรี...</vt:lpstr>
      <vt:lpstr>แนวทางการประสานงานภายในโรงพยาบาล เพื่อให้เกิดความร่มมือ(แผนภูมิที่1 หรือ 2)</vt:lpstr>
      <vt:lpstr>บทบาทหน้าที่ของผู้เกี่ยวข้องในโรงพยาบาล</vt:lpstr>
      <vt:lpstr>แนวทางการส่งเสริมให้มีผู้มีคุณสมบัติทุกรายยินดีเข้าร่วมโครงการ </vt:lpstr>
      <vt:lpstr>ตัวชี้วัดความก้าวหน้าการดำเนินงาน (DRS 4 monitoring form )</vt:lpstr>
      <vt:lpstr>ฝึกปฏิบัติการใช้แบบฟอร์ม   DRS1.1(ID Form for new) , DRS 1.2 (ID Form for previously treadted )  </vt:lpstr>
      <vt:lpstr>ฝึกปฏิบัติการใช้แบบฟอร์ม DRS 2(informed consent form) </vt:lpstr>
      <vt:lpstr>ฝึกปฏิบัติการใช้แบบฟอร์ม DRS 5 (lab request form) </vt:lpstr>
      <vt:lpstr>การเก็บเสมหะที่โรงพยาบาลและการส่งเสมหะพร้อมแบบฟอร์ม DRS 1.1 , 1.2 , 2 , 5 ถึงสำนักวัณโรคด้วยไปรษณีย์ EMS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การประชุมกลุ่มย่อย การเตรียมการในระดับพื้นที่เพื่อดำเนินโครงการเฝ้าระวังฯ วันที่ 31 กรกฎาคม 2560        สำนักป้องกันควบคุมโรคที่ 4 จ. สระบุรี</dc:title>
  <dc:creator>Corporate Edition</dc:creator>
  <cp:lastModifiedBy>AllUser</cp:lastModifiedBy>
  <cp:revision>11</cp:revision>
  <dcterms:created xsi:type="dcterms:W3CDTF">2017-07-31T12:51:54Z</dcterms:created>
  <dcterms:modified xsi:type="dcterms:W3CDTF">2017-08-01T00:29:37Z</dcterms:modified>
</cp:coreProperties>
</file>